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6" r:id="rId4"/>
    <p:sldId id="260" r:id="rId5"/>
    <p:sldId id="257" r:id="rId6"/>
    <p:sldId id="266" r:id="rId7"/>
    <p:sldId id="267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335BB4AB-0CD0-4BBA-82BC-A10CC75E7C7F}">
          <p14:sldIdLst>
            <p14:sldId id="258"/>
            <p14:sldId id="262"/>
            <p14:sldId id="256"/>
            <p14:sldId id="260"/>
            <p14:sldId id="257"/>
            <p14:sldId id="266"/>
            <p14:sldId id="267"/>
            <p14:sldId id="261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1F4E79"/>
    <a:srgbClr val="121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94E87-2EAD-4DAE-B5F4-735B879621D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AC0E186-D0E2-4323-B819-05528A9134D2}">
      <dgm:prSet/>
      <dgm:spPr/>
      <dgm:t>
        <a:bodyPr/>
        <a:lstStyle/>
        <a:p>
          <a:pPr rtl="0"/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Entrevista con un profesor 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D9D33-2053-4CB8-8BFC-19E216DDCDA7}" type="parTrans" cxnId="{436F495C-B063-4EE5-A8D5-25D071EBB857}">
      <dgm:prSet/>
      <dgm:spPr/>
      <dgm:t>
        <a:bodyPr/>
        <a:lstStyle/>
        <a:p>
          <a:endParaRPr lang="es-ES"/>
        </a:p>
      </dgm:t>
    </dgm:pt>
    <dgm:pt modelId="{8B0975C0-E0D7-418A-88CF-999A8B1B4188}" type="sibTrans" cxnId="{436F495C-B063-4EE5-A8D5-25D071EBB857}">
      <dgm:prSet/>
      <dgm:spPr/>
      <dgm:t>
        <a:bodyPr/>
        <a:lstStyle/>
        <a:p>
          <a:endParaRPr lang="es-ES"/>
        </a:p>
      </dgm:t>
    </dgm:pt>
    <dgm:pt modelId="{E519D0B8-561D-4E9A-BF91-C7A1D0945F30}">
      <dgm:prSet/>
      <dgm:spPr/>
      <dgm:t>
        <a:bodyPr/>
        <a:lstStyle/>
        <a:p>
          <a:pPr rtl="0"/>
          <a:r>
            <a:rPr lang="es-MX" dirty="0"/>
            <a:t>Carta de intención dirigida a la junta académica del programa (formato libre)</a:t>
          </a:r>
          <a:endParaRPr lang="es-ES" dirty="0"/>
        </a:p>
      </dgm:t>
    </dgm:pt>
    <dgm:pt modelId="{3910E8BD-54B7-48A8-BBBC-8A6CF5AADBCE}" type="parTrans" cxnId="{BF6BE08E-D482-469D-83C0-A41F2A8287F0}">
      <dgm:prSet/>
      <dgm:spPr/>
      <dgm:t>
        <a:bodyPr/>
        <a:lstStyle/>
        <a:p>
          <a:endParaRPr lang="es-ES"/>
        </a:p>
      </dgm:t>
    </dgm:pt>
    <dgm:pt modelId="{F3CFAD0E-67A7-47FF-B492-A31E858C0059}" type="sibTrans" cxnId="{BF6BE08E-D482-469D-83C0-A41F2A8287F0}">
      <dgm:prSet/>
      <dgm:spPr/>
      <dgm:t>
        <a:bodyPr/>
        <a:lstStyle/>
        <a:p>
          <a:endParaRPr lang="es-ES"/>
        </a:p>
      </dgm:t>
    </dgm:pt>
    <dgm:pt modelId="{E974F677-655F-45C4-96F6-00AB5261843A}">
      <dgm:prSet/>
      <dgm:spPr/>
      <dgm:t>
        <a:bodyPr/>
        <a:lstStyle/>
        <a:p>
          <a:pPr rtl="0"/>
          <a:r>
            <a:rPr lang="es-MX" dirty="0"/>
            <a:t>Propuesta de un tema para solución de un problema especifico (tesis) mínimo una cuartilla en formato libre </a:t>
          </a:r>
          <a:endParaRPr lang="es-ES" dirty="0"/>
        </a:p>
      </dgm:t>
    </dgm:pt>
    <dgm:pt modelId="{9F1C9363-BFE3-4862-BBE4-05B7F7B239F1}" type="parTrans" cxnId="{7199893C-9492-4382-BFAC-CA25CBCC4EA8}">
      <dgm:prSet/>
      <dgm:spPr/>
      <dgm:t>
        <a:bodyPr/>
        <a:lstStyle/>
        <a:p>
          <a:endParaRPr lang="es-ES"/>
        </a:p>
      </dgm:t>
    </dgm:pt>
    <dgm:pt modelId="{D01989E8-90E1-483C-B82F-B83B377BFD53}" type="sibTrans" cxnId="{7199893C-9492-4382-BFAC-CA25CBCC4EA8}">
      <dgm:prSet/>
      <dgm:spPr/>
      <dgm:t>
        <a:bodyPr/>
        <a:lstStyle/>
        <a:p>
          <a:endParaRPr lang="es-ES"/>
        </a:p>
      </dgm:t>
    </dgm:pt>
    <dgm:pt modelId="{7D50A039-A2D9-4A20-B7A8-A88AD631FD8A}">
      <dgm:prSet/>
      <dgm:spPr/>
      <dgm:t>
        <a:bodyPr/>
        <a:lstStyle/>
        <a:p>
          <a:pPr rtl="0"/>
          <a:r>
            <a:rPr lang="es-MX" dirty="0"/>
            <a:t>Currículo con fotografía </a:t>
          </a:r>
          <a:endParaRPr lang="es-ES" dirty="0"/>
        </a:p>
      </dgm:t>
    </dgm:pt>
    <dgm:pt modelId="{EFB9E76B-ACDF-49BA-A67D-0A4D90BCCD90}" type="parTrans" cxnId="{155F3426-7E14-45A4-9A2F-0131729580EF}">
      <dgm:prSet/>
      <dgm:spPr/>
      <dgm:t>
        <a:bodyPr/>
        <a:lstStyle/>
        <a:p>
          <a:endParaRPr lang="es-ES"/>
        </a:p>
      </dgm:t>
    </dgm:pt>
    <dgm:pt modelId="{2C8A586C-CB16-49CD-9F3D-0D7EFD6877F7}" type="sibTrans" cxnId="{155F3426-7E14-45A4-9A2F-0131729580EF}">
      <dgm:prSet/>
      <dgm:spPr/>
      <dgm:t>
        <a:bodyPr/>
        <a:lstStyle/>
        <a:p>
          <a:endParaRPr lang="es-ES"/>
        </a:p>
      </dgm:t>
    </dgm:pt>
    <dgm:pt modelId="{1461756D-64EF-496C-B568-04C51F676142}">
      <dgm:prSet/>
      <dgm:spPr/>
      <dgm:t>
        <a:bodyPr/>
        <a:lstStyle/>
        <a:p>
          <a:pPr rtl="0"/>
          <a:r>
            <a:rPr lang="es-MX" dirty="0"/>
            <a:t>Dos cartas de recomendación de jefe y/o </a:t>
          </a:r>
          <a:r>
            <a:rPr lang="es-MX" dirty="0" err="1"/>
            <a:t>ex-profesores</a:t>
          </a:r>
          <a:endParaRPr lang="es-ES" dirty="0"/>
        </a:p>
      </dgm:t>
    </dgm:pt>
    <dgm:pt modelId="{F5CDCE20-F632-48F0-883F-ABF8FE7AE4EB}" type="parTrans" cxnId="{54F0AF0D-27DE-47DF-AB69-5A8E3FC63170}">
      <dgm:prSet/>
      <dgm:spPr/>
      <dgm:t>
        <a:bodyPr/>
        <a:lstStyle/>
        <a:p>
          <a:endParaRPr lang="es-ES"/>
        </a:p>
      </dgm:t>
    </dgm:pt>
    <dgm:pt modelId="{075D8DEA-A185-4E91-93CF-5B269EAC99F0}" type="sibTrans" cxnId="{54F0AF0D-27DE-47DF-AB69-5A8E3FC63170}">
      <dgm:prSet/>
      <dgm:spPr/>
      <dgm:t>
        <a:bodyPr/>
        <a:lstStyle/>
        <a:p>
          <a:endParaRPr lang="es-ES"/>
        </a:p>
      </dgm:t>
    </dgm:pt>
    <dgm:pt modelId="{D3623ED1-A774-4019-A1BB-6F66730913A6}">
      <dgm:prSet/>
      <dgm:spPr/>
      <dgm:t>
        <a:bodyPr/>
        <a:lstStyle/>
        <a:p>
          <a:pPr rtl="0"/>
          <a:r>
            <a:rPr lang="es-MX" dirty="0"/>
            <a:t>Copia de titulo y /o acta de examen</a:t>
          </a:r>
          <a:endParaRPr lang="es-ES" dirty="0"/>
        </a:p>
      </dgm:t>
    </dgm:pt>
    <dgm:pt modelId="{5860ADA3-76FE-4537-A367-A18113735379}" type="parTrans" cxnId="{B7B5BE1B-190A-4F99-8942-EC6AE5E2D829}">
      <dgm:prSet/>
      <dgm:spPr/>
      <dgm:t>
        <a:bodyPr/>
        <a:lstStyle/>
        <a:p>
          <a:endParaRPr lang="es-ES"/>
        </a:p>
      </dgm:t>
    </dgm:pt>
    <dgm:pt modelId="{DD801141-7B14-429F-9A54-9FF5F34A5521}" type="sibTrans" cxnId="{B7B5BE1B-190A-4F99-8942-EC6AE5E2D829}">
      <dgm:prSet/>
      <dgm:spPr/>
      <dgm:t>
        <a:bodyPr/>
        <a:lstStyle/>
        <a:p>
          <a:endParaRPr lang="es-ES"/>
        </a:p>
      </dgm:t>
    </dgm:pt>
    <dgm:pt modelId="{6A160FFA-6518-488C-84B6-278724BC0E13}">
      <dgm:prSet/>
      <dgm:spPr/>
      <dgm:t>
        <a:bodyPr/>
        <a:lstStyle/>
        <a:p>
          <a:pPr rtl="0"/>
          <a:r>
            <a:rPr lang="es-MX" dirty="0"/>
            <a:t>Archivo electrónico con los documentos 1 a 8</a:t>
          </a:r>
          <a:endParaRPr lang="es-ES" dirty="0"/>
        </a:p>
      </dgm:t>
    </dgm:pt>
    <dgm:pt modelId="{7BD865E2-71DE-4782-8D01-8B24B12DF649}" type="parTrans" cxnId="{2A3451A4-A4D7-4AAA-BA3D-483998A6818D}">
      <dgm:prSet/>
      <dgm:spPr/>
      <dgm:t>
        <a:bodyPr/>
        <a:lstStyle/>
        <a:p>
          <a:endParaRPr lang="es-ES"/>
        </a:p>
      </dgm:t>
    </dgm:pt>
    <dgm:pt modelId="{34F71759-3C0F-4364-B7BE-F0119FAFF387}" type="sibTrans" cxnId="{2A3451A4-A4D7-4AAA-BA3D-483998A6818D}">
      <dgm:prSet/>
      <dgm:spPr/>
      <dgm:t>
        <a:bodyPr/>
        <a:lstStyle/>
        <a:p>
          <a:endParaRPr lang="es-ES"/>
        </a:p>
      </dgm:t>
    </dgm:pt>
    <dgm:pt modelId="{18E287CC-C87F-4FF2-9EBE-B4211CD2C9EE}">
      <dgm:prSet/>
      <dgm:spPr/>
      <dgm:t>
        <a:bodyPr/>
        <a:lstStyle/>
        <a:p>
          <a:r>
            <a:rPr lang="es-MX" dirty="0"/>
            <a:t>Copia de constancia de calificaciones del grado previo (promedio igual o mayor a 80/100)</a:t>
          </a:r>
          <a:endParaRPr lang="es-ES" dirty="0"/>
        </a:p>
      </dgm:t>
    </dgm:pt>
    <dgm:pt modelId="{443AF087-B470-48C4-A1CF-E9B62D6B2799}" type="parTrans" cxnId="{1AAC83A7-A92B-496A-8805-2E5E7C0974E7}">
      <dgm:prSet/>
      <dgm:spPr/>
    </dgm:pt>
    <dgm:pt modelId="{745914C3-55BF-4CD4-8ECB-CAE01DFC23F8}" type="sibTrans" cxnId="{1AAC83A7-A92B-496A-8805-2E5E7C0974E7}">
      <dgm:prSet/>
      <dgm:spPr/>
    </dgm:pt>
    <dgm:pt modelId="{E31B00E7-84D7-4A4F-BE34-A8C3F987CAEE}">
      <dgm:prSet/>
      <dgm:spPr/>
      <dgm:t>
        <a:bodyPr/>
        <a:lstStyle/>
        <a:p>
          <a:r>
            <a:rPr lang="es-MX" dirty="0"/>
            <a:t>Constancia de Examen EXANIII</a:t>
          </a:r>
          <a:endParaRPr lang="es-ES" dirty="0"/>
        </a:p>
      </dgm:t>
    </dgm:pt>
    <dgm:pt modelId="{A4D53E46-B852-4767-88F9-FADB7C62C9E4}" type="parTrans" cxnId="{EA2ABBD1-F3B8-460F-971A-E6287C3CEBE7}">
      <dgm:prSet/>
      <dgm:spPr/>
    </dgm:pt>
    <dgm:pt modelId="{403F3FFB-4EAE-4744-AB74-22A75CFBA165}" type="sibTrans" cxnId="{EA2ABBD1-F3B8-460F-971A-E6287C3CEBE7}">
      <dgm:prSet/>
      <dgm:spPr/>
    </dgm:pt>
    <dgm:pt modelId="{0A0BCF01-EB75-4B8A-917B-9E650CF760D8}">
      <dgm:prSet/>
      <dgm:spPr/>
      <dgm:t>
        <a:bodyPr/>
        <a:lstStyle/>
        <a:p>
          <a:r>
            <a:rPr lang="es-MX" dirty="0"/>
            <a:t>Constancia oficial de dominio del idioma inglés (TOEFL 450 puntos, o carta de equivalencia)</a:t>
          </a:r>
          <a:endParaRPr lang="es-ES" dirty="0"/>
        </a:p>
      </dgm:t>
    </dgm:pt>
    <dgm:pt modelId="{8C81ABD9-2F48-43D3-829F-888AA142032B}" type="parTrans" cxnId="{011A19B9-D466-4E32-B802-F988E0D594D6}">
      <dgm:prSet/>
      <dgm:spPr/>
    </dgm:pt>
    <dgm:pt modelId="{C4FDAAEB-3294-4267-A0A7-7D4608FECEF0}" type="sibTrans" cxnId="{011A19B9-D466-4E32-B802-F988E0D594D6}">
      <dgm:prSet/>
      <dgm:spPr/>
    </dgm:pt>
    <dgm:pt modelId="{17F48446-03A5-4D4E-A1F1-89FD3E608AD1}" type="pres">
      <dgm:prSet presAssocID="{60894E87-2EAD-4DAE-B5F4-735B879621D8}" presName="Name0" presStyleCnt="0">
        <dgm:presLayoutVars>
          <dgm:dir/>
          <dgm:animLvl val="lvl"/>
          <dgm:resizeHandles val="exact"/>
        </dgm:presLayoutVars>
      </dgm:prSet>
      <dgm:spPr/>
    </dgm:pt>
    <dgm:pt modelId="{5BEFF999-403D-448E-B601-532606C66695}" type="pres">
      <dgm:prSet presAssocID="{9AC0E186-D0E2-4323-B819-05528A9134D2}" presName="composite" presStyleCnt="0"/>
      <dgm:spPr/>
    </dgm:pt>
    <dgm:pt modelId="{C2AE3BFC-278E-43C3-A998-9C5F5D22BA65}" type="pres">
      <dgm:prSet presAssocID="{9AC0E186-D0E2-4323-B819-05528A9134D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B21C801-508A-4FFC-92A1-8A4F775E0784}" type="pres">
      <dgm:prSet presAssocID="{9AC0E186-D0E2-4323-B819-05528A9134D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623BD08-EA75-4D89-A201-8C74CC7AC5E7}" type="presOf" srcId="{E31B00E7-84D7-4A4F-BE34-A8C3F987CAEE}" destId="{9B21C801-508A-4FFC-92A1-8A4F775E0784}" srcOrd="0" destOrd="7" presId="urn:microsoft.com/office/officeart/2005/8/layout/hList1"/>
    <dgm:cxn modelId="{54F0AF0D-27DE-47DF-AB69-5A8E3FC63170}" srcId="{9AC0E186-D0E2-4323-B819-05528A9134D2}" destId="{1461756D-64EF-496C-B568-04C51F676142}" srcOrd="3" destOrd="0" parTransId="{F5CDCE20-F632-48F0-883F-ABF8FE7AE4EB}" sibTransId="{075D8DEA-A185-4E91-93CF-5B269EAC99F0}"/>
    <dgm:cxn modelId="{A64D3B15-2B10-4B45-9F5E-4EEF1AE3D306}" type="presOf" srcId="{6A160FFA-6518-488C-84B6-278724BC0E13}" destId="{9B21C801-508A-4FFC-92A1-8A4F775E0784}" srcOrd="0" destOrd="8" presId="urn:microsoft.com/office/officeart/2005/8/layout/hList1"/>
    <dgm:cxn modelId="{48648316-B1A5-4736-BDB4-B02FA570589F}" type="presOf" srcId="{60894E87-2EAD-4DAE-B5F4-735B879621D8}" destId="{17F48446-03A5-4D4E-A1F1-89FD3E608AD1}" srcOrd="0" destOrd="0" presId="urn:microsoft.com/office/officeart/2005/8/layout/hList1"/>
    <dgm:cxn modelId="{B7B5BE1B-190A-4F99-8942-EC6AE5E2D829}" srcId="{9AC0E186-D0E2-4323-B819-05528A9134D2}" destId="{D3623ED1-A774-4019-A1BB-6F66730913A6}" srcOrd="4" destOrd="0" parTransId="{5860ADA3-76FE-4537-A367-A18113735379}" sibTransId="{DD801141-7B14-429F-9A54-9FF5F34A5521}"/>
    <dgm:cxn modelId="{EA66BB1D-0259-46C7-889F-ECDAD2A877EB}" type="presOf" srcId="{E519D0B8-561D-4E9A-BF91-C7A1D0945F30}" destId="{9B21C801-508A-4FFC-92A1-8A4F775E0784}" srcOrd="0" destOrd="0" presId="urn:microsoft.com/office/officeart/2005/8/layout/hList1"/>
    <dgm:cxn modelId="{155F3426-7E14-45A4-9A2F-0131729580EF}" srcId="{9AC0E186-D0E2-4323-B819-05528A9134D2}" destId="{7D50A039-A2D9-4A20-B7A8-A88AD631FD8A}" srcOrd="2" destOrd="0" parTransId="{EFB9E76B-ACDF-49BA-A67D-0A4D90BCCD90}" sibTransId="{2C8A586C-CB16-49CD-9F3D-0D7EFD6877F7}"/>
    <dgm:cxn modelId="{06B52830-91E1-4E5B-B73D-F81B56A6E779}" type="presOf" srcId="{E974F677-655F-45C4-96F6-00AB5261843A}" destId="{9B21C801-508A-4FFC-92A1-8A4F775E0784}" srcOrd="0" destOrd="1" presId="urn:microsoft.com/office/officeart/2005/8/layout/hList1"/>
    <dgm:cxn modelId="{E041ED33-7148-419D-8430-1DBF4E9F7223}" type="presOf" srcId="{1461756D-64EF-496C-B568-04C51F676142}" destId="{9B21C801-508A-4FFC-92A1-8A4F775E0784}" srcOrd="0" destOrd="3" presId="urn:microsoft.com/office/officeart/2005/8/layout/hList1"/>
    <dgm:cxn modelId="{7199893C-9492-4382-BFAC-CA25CBCC4EA8}" srcId="{9AC0E186-D0E2-4323-B819-05528A9134D2}" destId="{E974F677-655F-45C4-96F6-00AB5261843A}" srcOrd="1" destOrd="0" parTransId="{9F1C9363-BFE3-4862-BBE4-05B7F7B239F1}" sibTransId="{D01989E8-90E1-483C-B82F-B83B377BFD53}"/>
    <dgm:cxn modelId="{436F495C-B063-4EE5-A8D5-25D071EBB857}" srcId="{60894E87-2EAD-4DAE-B5F4-735B879621D8}" destId="{9AC0E186-D0E2-4323-B819-05528A9134D2}" srcOrd="0" destOrd="0" parTransId="{DDCD9D33-2053-4CB8-8BFC-19E216DDCDA7}" sibTransId="{8B0975C0-E0D7-418A-88CF-999A8B1B4188}"/>
    <dgm:cxn modelId="{E9FCDC5F-B860-4F53-8437-3C058D3303B6}" type="presOf" srcId="{9AC0E186-D0E2-4323-B819-05528A9134D2}" destId="{C2AE3BFC-278E-43C3-A998-9C5F5D22BA65}" srcOrd="0" destOrd="0" presId="urn:microsoft.com/office/officeart/2005/8/layout/hList1"/>
    <dgm:cxn modelId="{9501E652-F077-4299-A6B5-9F283C62E827}" type="presOf" srcId="{7D50A039-A2D9-4A20-B7A8-A88AD631FD8A}" destId="{9B21C801-508A-4FFC-92A1-8A4F775E0784}" srcOrd="0" destOrd="2" presId="urn:microsoft.com/office/officeart/2005/8/layout/hList1"/>
    <dgm:cxn modelId="{4B00D45A-00E6-4F28-A6C1-83BD965A3327}" type="presOf" srcId="{18E287CC-C87F-4FF2-9EBE-B4211CD2C9EE}" destId="{9B21C801-508A-4FFC-92A1-8A4F775E0784}" srcOrd="0" destOrd="5" presId="urn:microsoft.com/office/officeart/2005/8/layout/hList1"/>
    <dgm:cxn modelId="{E09BEA5A-C054-4868-82F9-87FF813187AD}" type="presOf" srcId="{D3623ED1-A774-4019-A1BB-6F66730913A6}" destId="{9B21C801-508A-4FFC-92A1-8A4F775E0784}" srcOrd="0" destOrd="4" presId="urn:microsoft.com/office/officeart/2005/8/layout/hList1"/>
    <dgm:cxn modelId="{83DBB87F-66F9-455B-B3E6-F54F337D048B}" type="presOf" srcId="{0A0BCF01-EB75-4B8A-917B-9E650CF760D8}" destId="{9B21C801-508A-4FFC-92A1-8A4F775E0784}" srcOrd="0" destOrd="6" presId="urn:microsoft.com/office/officeart/2005/8/layout/hList1"/>
    <dgm:cxn modelId="{BF6BE08E-D482-469D-83C0-A41F2A8287F0}" srcId="{9AC0E186-D0E2-4323-B819-05528A9134D2}" destId="{E519D0B8-561D-4E9A-BF91-C7A1D0945F30}" srcOrd="0" destOrd="0" parTransId="{3910E8BD-54B7-48A8-BBBC-8A6CF5AADBCE}" sibTransId="{F3CFAD0E-67A7-47FF-B492-A31E858C0059}"/>
    <dgm:cxn modelId="{2A3451A4-A4D7-4AAA-BA3D-483998A6818D}" srcId="{9AC0E186-D0E2-4323-B819-05528A9134D2}" destId="{6A160FFA-6518-488C-84B6-278724BC0E13}" srcOrd="8" destOrd="0" parTransId="{7BD865E2-71DE-4782-8D01-8B24B12DF649}" sibTransId="{34F71759-3C0F-4364-B7BE-F0119FAFF387}"/>
    <dgm:cxn modelId="{1AAC83A7-A92B-496A-8805-2E5E7C0974E7}" srcId="{9AC0E186-D0E2-4323-B819-05528A9134D2}" destId="{18E287CC-C87F-4FF2-9EBE-B4211CD2C9EE}" srcOrd="5" destOrd="0" parTransId="{443AF087-B470-48C4-A1CF-E9B62D6B2799}" sibTransId="{745914C3-55BF-4CD4-8ECB-CAE01DFC23F8}"/>
    <dgm:cxn modelId="{011A19B9-D466-4E32-B802-F988E0D594D6}" srcId="{9AC0E186-D0E2-4323-B819-05528A9134D2}" destId="{0A0BCF01-EB75-4B8A-917B-9E650CF760D8}" srcOrd="6" destOrd="0" parTransId="{8C81ABD9-2F48-43D3-829F-888AA142032B}" sibTransId="{C4FDAAEB-3294-4267-A0A7-7D4608FECEF0}"/>
    <dgm:cxn modelId="{EA2ABBD1-F3B8-460F-971A-E6287C3CEBE7}" srcId="{9AC0E186-D0E2-4323-B819-05528A9134D2}" destId="{E31B00E7-84D7-4A4F-BE34-A8C3F987CAEE}" srcOrd="7" destOrd="0" parTransId="{A4D53E46-B852-4767-88F9-FADB7C62C9E4}" sibTransId="{403F3FFB-4EAE-4744-AB74-22A75CFBA165}"/>
    <dgm:cxn modelId="{8DDFFFE6-DF3D-4457-A62F-B2B32627FA5D}" type="presParOf" srcId="{17F48446-03A5-4D4E-A1F1-89FD3E608AD1}" destId="{5BEFF999-403D-448E-B601-532606C66695}" srcOrd="0" destOrd="0" presId="urn:microsoft.com/office/officeart/2005/8/layout/hList1"/>
    <dgm:cxn modelId="{7DB3BF03-F47A-48E3-B496-2BD2B74F166A}" type="presParOf" srcId="{5BEFF999-403D-448E-B601-532606C66695}" destId="{C2AE3BFC-278E-43C3-A998-9C5F5D22BA65}" srcOrd="0" destOrd="0" presId="urn:microsoft.com/office/officeart/2005/8/layout/hList1"/>
    <dgm:cxn modelId="{ADE92FA4-E3D9-490B-AD55-54B4FAEBA68A}" type="presParOf" srcId="{5BEFF999-403D-448E-B601-532606C66695}" destId="{9B21C801-508A-4FFC-92A1-8A4F775E07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E3BFC-278E-43C3-A998-9C5F5D22BA65}">
      <dsp:nvSpPr>
        <dsp:cNvPr id="0" name=""/>
        <dsp:cNvSpPr/>
      </dsp:nvSpPr>
      <dsp:spPr>
        <a:xfrm>
          <a:off x="0" y="332759"/>
          <a:ext cx="10515600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latin typeface="Arial" panose="020B0604020202020204" pitchFamily="34" charset="0"/>
              <a:cs typeface="Arial" panose="020B0604020202020204" pitchFamily="34" charset="0"/>
            </a:rPr>
            <a:t>Entrevista con un profesor </a:t>
          </a:r>
          <a:endParaRPr lang="es-E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2759"/>
        <a:ext cx="10515600" cy="604800"/>
      </dsp:txXfrm>
    </dsp:sp>
    <dsp:sp modelId="{9B21C801-508A-4FFC-92A1-8A4F775E0784}">
      <dsp:nvSpPr>
        <dsp:cNvPr id="0" name=""/>
        <dsp:cNvSpPr/>
      </dsp:nvSpPr>
      <dsp:spPr>
        <a:xfrm>
          <a:off x="0" y="937560"/>
          <a:ext cx="10515600" cy="36316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Carta de intención dirigida a la junta académica del programa (formato libre)</a:t>
          </a:r>
          <a:endParaRPr lang="es-E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Propuesta de un tema para solución de un problema especifico (tesis) mínimo una cuartilla en formato libre </a:t>
          </a:r>
          <a:endParaRPr lang="es-E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Currículo con fotografía </a:t>
          </a:r>
          <a:endParaRPr lang="es-E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Dos cartas de recomendación de jefe y/o </a:t>
          </a:r>
          <a:r>
            <a:rPr lang="es-MX" sz="2100" kern="1200" dirty="0" err="1"/>
            <a:t>ex-profesores</a:t>
          </a:r>
          <a:endParaRPr lang="es-E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Copia de titulo y /o acta de examen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Copia de constancia de calificaciones del grado previo (promedio igual o mayor a 80/100)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Constancia oficial de dominio del idioma inglés (TOEFL 450 puntos, o carta de equivalencia)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Constancia de Examen EXANIII</a:t>
          </a:r>
          <a:endParaRPr lang="es-E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/>
            <a:t>Archivo electrónico con los documentos 1 a 8</a:t>
          </a:r>
          <a:endParaRPr lang="es-ES" sz="2100" kern="1200" dirty="0"/>
        </a:p>
      </dsp:txBody>
      <dsp:txXfrm>
        <a:off x="0" y="937560"/>
        <a:ext cx="10515600" cy="363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97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21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07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30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06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71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50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22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38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7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91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210E-E5F2-4C83-A9D7-5212B1A4AC8D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5E56-A6CD-40E0-8EF2-A1ABF27A2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29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utonala.udg.mx/oferta-academica/dae/plan-estudio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Resultado de imagen para universidad de guadalaj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1" name="Grupo 20"/>
          <p:cNvGrpSpPr/>
          <p:nvPr/>
        </p:nvGrpSpPr>
        <p:grpSpPr>
          <a:xfrm>
            <a:off x="-1" y="5267459"/>
            <a:ext cx="12191999" cy="1590541"/>
            <a:chOff x="-1" y="5267459"/>
            <a:chExt cx="12191999" cy="1590541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2"/>
            <a:srcRect l="74441" t="82664" r="24440" b="10429"/>
            <a:stretch/>
          </p:blipFill>
          <p:spPr>
            <a:xfrm rot="5400000">
              <a:off x="892122" y="5293526"/>
              <a:ext cx="672351" cy="2456597"/>
            </a:xfrm>
            <a:prstGeom prst="rect">
              <a:avLst/>
            </a:prstGeom>
          </p:spPr>
        </p:pic>
        <p:sp>
          <p:nvSpPr>
            <p:cNvPr id="5" name="Triángulo isósceles 4"/>
            <p:cNvSpPr/>
            <p:nvPr/>
          </p:nvSpPr>
          <p:spPr>
            <a:xfrm>
              <a:off x="0" y="5267459"/>
              <a:ext cx="1481070" cy="1590541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/>
            <a:srcRect l="39719" t="82457" r="16971" b="10591"/>
            <a:stretch/>
          </p:blipFill>
          <p:spPr>
            <a:xfrm>
              <a:off x="2456595" y="6185647"/>
              <a:ext cx="9735403" cy="672353"/>
            </a:xfrm>
            <a:prstGeom prst="rect">
              <a:avLst/>
            </a:prstGeom>
          </p:spPr>
        </p:pic>
      </p:grpSp>
      <p:grpSp>
        <p:nvGrpSpPr>
          <p:cNvPr id="19" name="Grupo 18"/>
          <p:cNvGrpSpPr/>
          <p:nvPr/>
        </p:nvGrpSpPr>
        <p:grpSpPr>
          <a:xfrm>
            <a:off x="7519917" y="0"/>
            <a:ext cx="4672084" cy="2593075"/>
            <a:chOff x="8783392" y="12878"/>
            <a:chExt cx="3395729" cy="2923505"/>
          </a:xfrm>
        </p:grpSpPr>
        <p:pic>
          <p:nvPicPr>
            <p:cNvPr id="3" name="Imagen 2"/>
            <p:cNvPicPr preferRelativeResize="0">
              <a:picLocks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8783392" y="12878"/>
              <a:ext cx="3395729" cy="2923505"/>
            </a:xfrm>
            <a:prstGeom prst="rect">
              <a:avLst/>
            </a:prstGeom>
          </p:spPr>
        </p:pic>
        <p:sp>
          <p:nvSpPr>
            <p:cNvPr id="18" name="Triángulo isósceles 17"/>
            <p:cNvSpPr/>
            <p:nvPr/>
          </p:nvSpPr>
          <p:spPr>
            <a:xfrm>
              <a:off x="8783392" y="12878"/>
              <a:ext cx="1411486" cy="292350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Título 1"/>
          <p:cNvSpPr txBox="1">
            <a:spLocks/>
          </p:cNvSpPr>
          <p:nvPr/>
        </p:nvSpPr>
        <p:spPr>
          <a:xfrm>
            <a:off x="1583347" y="2597292"/>
            <a:ext cx="9212032" cy="13926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Trámites de ingreso 2020 B</a:t>
            </a:r>
          </a:p>
          <a:p>
            <a:pPr algn="ctr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Doctorado en Agua y Energía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/>
          <a:srcRect l="32911" t="22076" r="39775" b="70158"/>
          <a:stretch/>
        </p:blipFill>
        <p:spPr>
          <a:xfrm>
            <a:off x="2456595" y="352653"/>
            <a:ext cx="5786652" cy="79356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291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74264" y="2112135"/>
            <a:ext cx="60015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/>
              <a:t>GRACIAS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79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1" y="5267459"/>
            <a:ext cx="12191999" cy="1590541"/>
            <a:chOff x="-1" y="5267459"/>
            <a:chExt cx="12191999" cy="159054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l="74441" t="82664" r="24440" b="10429"/>
            <a:stretch/>
          </p:blipFill>
          <p:spPr>
            <a:xfrm rot="5400000">
              <a:off x="892122" y="5293526"/>
              <a:ext cx="672351" cy="2456597"/>
            </a:xfrm>
            <a:prstGeom prst="rect">
              <a:avLst/>
            </a:prstGeom>
          </p:spPr>
        </p:pic>
        <p:sp>
          <p:nvSpPr>
            <p:cNvPr id="7" name="Triángulo isósceles 6"/>
            <p:cNvSpPr/>
            <p:nvPr/>
          </p:nvSpPr>
          <p:spPr>
            <a:xfrm>
              <a:off x="0" y="5267459"/>
              <a:ext cx="1481070" cy="1590541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l="39719" t="82457" r="16971" b="10591"/>
            <a:stretch/>
          </p:blipFill>
          <p:spPr>
            <a:xfrm>
              <a:off x="2456595" y="6185647"/>
              <a:ext cx="9735403" cy="672353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9839459" y="1"/>
            <a:ext cx="2352542" cy="1120462"/>
            <a:chOff x="8783392" y="12878"/>
            <a:chExt cx="3395729" cy="2923505"/>
          </a:xfrm>
        </p:grpSpPr>
        <p:pic>
          <p:nvPicPr>
            <p:cNvPr id="10" name="Imagen 9"/>
            <p:cNvPicPr preferRelativeResize="0">
              <a:picLocks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8783392" y="12878"/>
              <a:ext cx="3395729" cy="2923505"/>
            </a:xfrm>
            <a:prstGeom prst="rect">
              <a:avLst/>
            </a:prstGeom>
          </p:spPr>
        </p:pic>
        <p:sp>
          <p:nvSpPr>
            <p:cNvPr id="11" name="Triángulo isósceles 10"/>
            <p:cNvSpPr/>
            <p:nvPr/>
          </p:nvSpPr>
          <p:spPr>
            <a:xfrm>
              <a:off x="8783392" y="12878"/>
              <a:ext cx="1411486" cy="292350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7D46ACC-1875-448A-B760-4FE434251D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78" y="0"/>
            <a:ext cx="5515443" cy="61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1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1" y="5267459"/>
            <a:ext cx="12191999" cy="1590541"/>
            <a:chOff x="-1" y="5267459"/>
            <a:chExt cx="12191999" cy="159054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74441" t="82664" r="24440" b="10429"/>
            <a:stretch/>
          </p:blipFill>
          <p:spPr>
            <a:xfrm rot="5400000">
              <a:off x="892122" y="5293526"/>
              <a:ext cx="672351" cy="2456597"/>
            </a:xfrm>
            <a:prstGeom prst="rect">
              <a:avLst/>
            </a:prstGeom>
          </p:spPr>
        </p:pic>
        <p:sp>
          <p:nvSpPr>
            <p:cNvPr id="8" name="Triángulo isósceles 7"/>
            <p:cNvSpPr/>
            <p:nvPr/>
          </p:nvSpPr>
          <p:spPr>
            <a:xfrm>
              <a:off x="0" y="5267459"/>
              <a:ext cx="1481070" cy="1590541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/>
            <a:srcRect l="39719" t="82457" r="16971" b="10591"/>
            <a:stretch/>
          </p:blipFill>
          <p:spPr>
            <a:xfrm>
              <a:off x="2456595" y="6185647"/>
              <a:ext cx="9735403" cy="672353"/>
            </a:xfrm>
            <a:prstGeom prst="rect">
              <a:avLst/>
            </a:prstGeom>
          </p:spPr>
        </p:pic>
      </p:grpSp>
      <p:sp>
        <p:nvSpPr>
          <p:cNvPr id="10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9839459" y="1"/>
            <a:ext cx="2352542" cy="1120462"/>
            <a:chOff x="8783392" y="12878"/>
            <a:chExt cx="3395729" cy="2923505"/>
          </a:xfrm>
        </p:grpSpPr>
        <p:pic>
          <p:nvPicPr>
            <p:cNvPr id="13" name="Imagen 12"/>
            <p:cNvPicPr preferRelativeResize="0">
              <a:picLocks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8783392" y="12878"/>
              <a:ext cx="3395729" cy="2923505"/>
            </a:xfrm>
            <a:prstGeom prst="rect">
              <a:avLst/>
            </a:prstGeom>
          </p:spPr>
        </p:pic>
        <p:sp>
          <p:nvSpPr>
            <p:cNvPr id="14" name="Triángulo isósceles 13"/>
            <p:cNvSpPr/>
            <p:nvPr/>
          </p:nvSpPr>
          <p:spPr>
            <a:xfrm>
              <a:off x="8783392" y="12878"/>
              <a:ext cx="1411486" cy="292350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45350160"/>
              </p:ext>
            </p:extLst>
          </p:nvPr>
        </p:nvGraphicFramePr>
        <p:xfrm>
          <a:off x="301729" y="1013075"/>
          <a:ext cx="10515600" cy="490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587574" y="5615422"/>
            <a:ext cx="446004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20 de abril al 09 de mayo del 2020.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997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Curso propedéutico (Para presentar)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535" y="122830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Constancia de entrevista con profesor.</a:t>
            </a:r>
          </a:p>
          <a:p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Pago del curso propedéutico.</a:t>
            </a:r>
          </a:p>
          <a:p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Presentación de examen EXANI III (Puntaje mínimo 700).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4300" dirty="0">
                <a:latin typeface="Arial" panose="020B0604020202020204" pitchFamily="34" charset="0"/>
                <a:cs typeface="Arial" panose="020B0604020202020204" pitchFamily="34" charset="0"/>
              </a:rPr>
              <a:t>Curso propedéutico (Para aprobar)</a:t>
            </a:r>
          </a:p>
          <a:p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Haber cursado los cinco cursos propedéuticos .</a:t>
            </a:r>
          </a:p>
          <a:p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Presentar el examen y acreditarlo.</a:t>
            </a:r>
          </a:p>
          <a:p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Haber obtenido un promedio global de 80/100 en el curso propedéutico.</a:t>
            </a:r>
          </a:p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Presentar Examen psicométrico (Propósito estadístico no se considerará en el proceso de selección).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1" y="5267459"/>
            <a:ext cx="12191999" cy="1590541"/>
            <a:chOff x="-1" y="5267459"/>
            <a:chExt cx="12191999" cy="159054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74441" t="82664" r="24440" b="10429"/>
            <a:stretch/>
          </p:blipFill>
          <p:spPr>
            <a:xfrm rot="5400000">
              <a:off x="892122" y="5293526"/>
              <a:ext cx="672351" cy="2456597"/>
            </a:xfrm>
            <a:prstGeom prst="rect">
              <a:avLst/>
            </a:prstGeom>
          </p:spPr>
        </p:pic>
        <p:sp>
          <p:nvSpPr>
            <p:cNvPr id="6" name="Triángulo isósceles 5"/>
            <p:cNvSpPr/>
            <p:nvPr/>
          </p:nvSpPr>
          <p:spPr>
            <a:xfrm>
              <a:off x="0" y="5267459"/>
              <a:ext cx="1481070" cy="1590541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l="39719" t="82457" r="16971" b="10591"/>
            <a:stretch/>
          </p:blipFill>
          <p:spPr>
            <a:xfrm>
              <a:off x="2456595" y="6185647"/>
              <a:ext cx="9735403" cy="672353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9839459" y="1"/>
            <a:ext cx="2352542" cy="1120462"/>
            <a:chOff x="8783392" y="12878"/>
            <a:chExt cx="3395729" cy="2923505"/>
          </a:xfrm>
        </p:grpSpPr>
        <p:pic>
          <p:nvPicPr>
            <p:cNvPr id="9" name="Imagen 8"/>
            <p:cNvPicPr preferRelativeResize="0">
              <a:picLocks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8783392" y="12878"/>
              <a:ext cx="3395729" cy="2923505"/>
            </a:xfrm>
            <a:prstGeom prst="rect">
              <a:avLst/>
            </a:prstGeom>
          </p:spPr>
        </p:pic>
        <p:sp>
          <p:nvSpPr>
            <p:cNvPr id="10" name="Triángulo isósceles 9"/>
            <p:cNvSpPr/>
            <p:nvPr/>
          </p:nvSpPr>
          <p:spPr>
            <a:xfrm>
              <a:off x="8783392" y="12878"/>
              <a:ext cx="1411486" cy="292350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8268511" y="5502809"/>
            <a:ext cx="355452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11 al 22 de mayo del 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497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" y="5267459"/>
            <a:ext cx="12191999" cy="1590541"/>
            <a:chOff x="-1" y="5267459"/>
            <a:chExt cx="12191999" cy="159054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74441" t="82664" r="24440" b="10429"/>
            <a:stretch/>
          </p:blipFill>
          <p:spPr>
            <a:xfrm rot="5400000">
              <a:off x="892122" y="5293526"/>
              <a:ext cx="672351" cy="2456597"/>
            </a:xfrm>
            <a:prstGeom prst="rect">
              <a:avLst/>
            </a:prstGeom>
          </p:spPr>
        </p:pic>
        <p:sp>
          <p:nvSpPr>
            <p:cNvPr id="4" name="Triángulo isósceles 3"/>
            <p:cNvSpPr/>
            <p:nvPr/>
          </p:nvSpPr>
          <p:spPr>
            <a:xfrm>
              <a:off x="0" y="5267459"/>
              <a:ext cx="1481070" cy="1590541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l="39719" t="82457" r="16971" b="10591"/>
            <a:stretch/>
          </p:blipFill>
          <p:spPr>
            <a:xfrm>
              <a:off x="2456595" y="6185647"/>
              <a:ext cx="9735403" cy="672353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227591" y="965152"/>
            <a:ext cx="1165518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Proceso de evaluación para admisión</a:t>
            </a:r>
          </a:p>
          <a:p>
            <a:pPr algn="ctr"/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Cumplir con los requisitos previamente expuestos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Obtener 80/100 puntos en el proceso de admisión bajo la ponderación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9839459" y="1"/>
            <a:ext cx="2352542" cy="1120462"/>
            <a:chOff x="8783392" y="12878"/>
            <a:chExt cx="3395729" cy="2923505"/>
          </a:xfrm>
        </p:grpSpPr>
        <p:pic>
          <p:nvPicPr>
            <p:cNvPr id="8" name="Imagen 7"/>
            <p:cNvPicPr preferRelativeResize="0">
              <a:picLocks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8783392" y="12878"/>
              <a:ext cx="3395729" cy="2923505"/>
            </a:xfrm>
            <a:prstGeom prst="rect">
              <a:avLst/>
            </a:prstGeom>
          </p:spPr>
        </p:pic>
        <p:sp>
          <p:nvSpPr>
            <p:cNvPr id="10" name="Triángulo isósceles 9"/>
            <p:cNvSpPr/>
            <p:nvPr/>
          </p:nvSpPr>
          <p:spPr>
            <a:xfrm>
              <a:off x="8783392" y="12878"/>
              <a:ext cx="1411486" cy="292350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08892"/>
              </p:ext>
            </p:extLst>
          </p:nvPr>
        </p:nvGraphicFramePr>
        <p:xfrm>
          <a:off x="1711459" y="3678596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 propedéutico 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Entrevista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EXANIII (700 a 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406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77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839459" y="1"/>
            <a:ext cx="2352542" cy="1120462"/>
            <a:chOff x="8783392" y="12878"/>
            <a:chExt cx="3395729" cy="2923505"/>
          </a:xfrm>
        </p:grpSpPr>
        <p:pic>
          <p:nvPicPr>
            <p:cNvPr id="3" name="Imagen 2"/>
            <p:cNvPicPr preferRelativeResize="0">
              <a:picLocks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8783392" y="12878"/>
              <a:ext cx="3395729" cy="2923505"/>
            </a:xfrm>
            <a:prstGeom prst="rect">
              <a:avLst/>
            </a:prstGeom>
          </p:spPr>
        </p:pic>
        <p:sp>
          <p:nvSpPr>
            <p:cNvPr id="4" name="Triángulo isósceles 3"/>
            <p:cNvSpPr/>
            <p:nvPr/>
          </p:nvSpPr>
          <p:spPr>
            <a:xfrm>
              <a:off x="8783392" y="12878"/>
              <a:ext cx="1411486" cy="292350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911" t="22076" r="39775" b="70158"/>
          <a:stretch/>
        </p:blipFill>
        <p:spPr>
          <a:xfrm>
            <a:off x="185811" y="53839"/>
            <a:ext cx="5425083" cy="706110"/>
          </a:xfrm>
          <a:prstGeom prst="rect">
            <a:avLst/>
          </a:prstGeom>
          <a:ln>
            <a:noFill/>
          </a:ln>
        </p:spPr>
      </p:pic>
      <p:grpSp>
        <p:nvGrpSpPr>
          <p:cNvPr id="6" name="Grupo 5"/>
          <p:cNvGrpSpPr/>
          <p:nvPr/>
        </p:nvGrpSpPr>
        <p:grpSpPr>
          <a:xfrm>
            <a:off x="-1" y="5267459"/>
            <a:ext cx="12191999" cy="1590541"/>
            <a:chOff x="-1" y="5267459"/>
            <a:chExt cx="12191999" cy="159054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/>
            <a:srcRect l="74441" t="82664" r="24440" b="10429"/>
            <a:stretch/>
          </p:blipFill>
          <p:spPr>
            <a:xfrm rot="5400000">
              <a:off x="892122" y="5293526"/>
              <a:ext cx="672351" cy="2456597"/>
            </a:xfrm>
            <a:prstGeom prst="rect">
              <a:avLst/>
            </a:prstGeom>
          </p:spPr>
        </p:pic>
        <p:sp>
          <p:nvSpPr>
            <p:cNvPr id="8" name="Triángulo isósceles 7"/>
            <p:cNvSpPr/>
            <p:nvPr/>
          </p:nvSpPr>
          <p:spPr>
            <a:xfrm>
              <a:off x="0" y="5267459"/>
              <a:ext cx="1481070" cy="1590541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/>
            <a:srcRect l="39719" t="82457" r="16971" b="10591"/>
            <a:stretch/>
          </p:blipFill>
          <p:spPr>
            <a:xfrm>
              <a:off x="2456595" y="6185647"/>
              <a:ext cx="9735403" cy="672353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1107584" y="2402151"/>
            <a:ext cx="10289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Con la finalidad de poder brindarles una mejor atención, se aceptaran un máximo de 15 estudiantes</a:t>
            </a:r>
          </a:p>
        </p:txBody>
      </p:sp>
    </p:spTree>
    <p:extLst>
      <p:ext uri="{BB962C8B-B14F-4D97-AF65-F5344CB8AC3E}">
        <p14:creationId xmlns:p14="http://schemas.microsoft.com/office/powerpoint/2010/main" val="269034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BB7FE8-FFB4-4524-90C1-613032042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519084"/>
              </p:ext>
            </p:extLst>
          </p:nvPr>
        </p:nvGraphicFramePr>
        <p:xfrm>
          <a:off x="281113" y="1068798"/>
          <a:ext cx="11629773" cy="4720404"/>
        </p:xfrm>
        <a:graphic>
          <a:graphicData uri="http://schemas.openxmlformats.org/drawingml/2006/table">
            <a:tbl>
              <a:tblPr/>
              <a:tblGrid>
                <a:gridCol w="3107189">
                  <a:extLst>
                    <a:ext uri="{9D8B030D-6E8A-4147-A177-3AD203B41FA5}">
                      <a16:colId xmlns:a16="http://schemas.microsoft.com/office/drawing/2014/main" val="1265128826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3145358980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1441218080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931863825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1853709987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3335181773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3693135207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701303646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3462005573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3399338710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1113748217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3720030027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4220252708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3484706409"/>
                    </a:ext>
                  </a:extLst>
                </a:gridCol>
                <a:gridCol w="608756">
                  <a:extLst>
                    <a:ext uri="{9D8B030D-6E8A-4147-A177-3AD203B41FA5}">
                      <a16:colId xmlns:a16="http://schemas.microsoft.com/office/drawing/2014/main" val="771052957"/>
                    </a:ext>
                  </a:extLst>
                </a:gridCol>
              </a:tblGrid>
              <a:tr h="253786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82179"/>
                  </a:ext>
                </a:extLst>
              </a:tr>
              <a:tr h="203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Antes 22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2668"/>
                  </a:ext>
                </a:extLst>
              </a:tr>
              <a:tr h="3552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Sesión informativa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695226"/>
                  </a:ext>
                </a:extLst>
              </a:tr>
              <a:tr h="3552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Entrevistas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8303"/>
                  </a:ext>
                </a:extLst>
              </a:tr>
              <a:tr h="3552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curso propedéutico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253603"/>
                  </a:ext>
                </a:extLst>
              </a:tr>
              <a:tr h="3552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 propedéutico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719037"/>
                  </a:ext>
                </a:extLst>
              </a:tr>
              <a:tr h="3552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Examen psicométrico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475219"/>
                  </a:ext>
                </a:extLst>
              </a:tr>
              <a:tr h="3552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examen EXANI III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250168"/>
                  </a:ext>
                </a:extLst>
              </a:tr>
              <a:tr h="7105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Recepción documentos en coordinación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715146"/>
                  </a:ext>
                </a:extLst>
              </a:tr>
              <a:tr h="3552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de solicitudes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42336"/>
                  </a:ext>
                </a:extLst>
              </a:tr>
              <a:tr h="7105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Entrega de documentos en control escolar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9327"/>
                  </a:ext>
                </a:extLst>
              </a:tr>
              <a:tr h="3552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 de pre-aceptados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01" marR="8601" marT="8601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360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17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" y="5267459"/>
            <a:ext cx="12191999" cy="1590541"/>
            <a:chOff x="-1" y="5267459"/>
            <a:chExt cx="12191999" cy="159054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74441" t="82664" r="24440" b="10429"/>
            <a:stretch/>
          </p:blipFill>
          <p:spPr>
            <a:xfrm rot="5400000">
              <a:off x="892122" y="5293526"/>
              <a:ext cx="672351" cy="2456597"/>
            </a:xfrm>
            <a:prstGeom prst="rect">
              <a:avLst/>
            </a:prstGeom>
          </p:spPr>
        </p:pic>
        <p:sp>
          <p:nvSpPr>
            <p:cNvPr id="4" name="Triángulo isósceles 3"/>
            <p:cNvSpPr/>
            <p:nvPr/>
          </p:nvSpPr>
          <p:spPr>
            <a:xfrm>
              <a:off x="0" y="5267459"/>
              <a:ext cx="1481070" cy="1590541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l="39719" t="82457" r="16971" b="10591"/>
            <a:stretch/>
          </p:blipFill>
          <p:spPr>
            <a:xfrm>
              <a:off x="2456595" y="6185647"/>
              <a:ext cx="9735403" cy="672353"/>
            </a:xfrm>
            <a:prstGeom prst="rect">
              <a:avLst/>
            </a:prstGeom>
          </p:spPr>
        </p:pic>
      </p:grpSp>
      <p:sp>
        <p:nvSpPr>
          <p:cNvPr id="6" name="Rectángulo 5"/>
          <p:cNvSpPr/>
          <p:nvPr/>
        </p:nvSpPr>
        <p:spPr>
          <a:xfrm>
            <a:off x="740535" y="762734"/>
            <a:ext cx="10212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MX" sz="2400" b="1" dirty="0"/>
              <a:t>Doctorado en Agua y Energía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69530" y="1211270"/>
            <a:ext cx="114371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ES" b="1" dirty="0">
                <a:latin typeface="Noticia Text"/>
              </a:rPr>
              <a:t>Perfil del Egresado</a:t>
            </a:r>
          </a:p>
          <a:p>
            <a:pPr fontAlgn="b"/>
            <a:endParaRPr lang="es-ES" dirty="0">
              <a:latin typeface="Noticia Tex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/>
              <a:t>Analiza sistemas dinámicos complejos en materia de agua y energía que requieren modelado, optimización y control, usando conceptos, métodos y técnicas de su campo disciplinario de manera eficiente.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/>
              <a:t>Desarrolla proyectos de investigación científica que contribuyan a la solución de problemas vinculados con el agua, la energía, el diseño de materiales y la nanotecnología haciendo uso de las metodologías científicas y siguiendo las normas de calidad requeridas.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/>
              <a:t>Se integra a grupos de investigación tanto a nivel nacional como internacional para la realización de estudios multidisciplinarios relevantes que contribuyan al avance y la innovación tecnológica.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/>
              <a:t>Se insertar en el mercado laboral de los sectores público y privado a través de la consultoría, asesoría especializada y dirección de proyectos vinculados con el agua y la energía.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/>
              <a:t>Forma recursos humanos de alto nivel para docencia e investigación a través del desarrollo de competencias para la realización de investigación científica.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ES" dirty="0">
              <a:latin typeface="inheri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2911" t="22076" r="39775" b="70158"/>
          <a:stretch/>
        </p:blipFill>
        <p:spPr>
          <a:xfrm>
            <a:off x="185811" y="53839"/>
            <a:ext cx="5425083" cy="706110"/>
          </a:xfrm>
          <a:prstGeom prst="rect">
            <a:avLst/>
          </a:prstGeom>
          <a:ln>
            <a:noFill/>
          </a:ln>
        </p:spPr>
      </p:pic>
      <p:grpSp>
        <p:nvGrpSpPr>
          <p:cNvPr id="9" name="Grupo 8"/>
          <p:cNvGrpSpPr/>
          <p:nvPr/>
        </p:nvGrpSpPr>
        <p:grpSpPr>
          <a:xfrm>
            <a:off x="9839459" y="1"/>
            <a:ext cx="2352542" cy="1120462"/>
            <a:chOff x="8783392" y="12878"/>
            <a:chExt cx="3395729" cy="2923505"/>
          </a:xfrm>
        </p:grpSpPr>
        <p:pic>
          <p:nvPicPr>
            <p:cNvPr id="10" name="Imagen 9"/>
            <p:cNvPicPr preferRelativeResize="0">
              <a:picLocks/>
            </p:cNvPicPr>
            <p:nvPr/>
          </p:nvPicPr>
          <p:blipFill rotWithShape="1">
            <a:blip r:embed="rId5"/>
            <a:srcRect/>
            <a:stretch/>
          </p:blipFill>
          <p:spPr>
            <a:xfrm>
              <a:off x="8783392" y="12878"/>
              <a:ext cx="3395729" cy="2923505"/>
            </a:xfrm>
            <a:prstGeom prst="rect">
              <a:avLst/>
            </a:prstGeom>
          </p:spPr>
        </p:pic>
        <p:sp>
          <p:nvSpPr>
            <p:cNvPr id="11" name="Triángulo isósceles 10"/>
            <p:cNvSpPr/>
            <p:nvPr/>
          </p:nvSpPr>
          <p:spPr>
            <a:xfrm>
              <a:off x="8783392" y="12878"/>
              <a:ext cx="1411486" cy="292350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3765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3638" y="973561"/>
            <a:ext cx="1116598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DURACION Y COSTO DEL PROGRAMA 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Doctorado en Agua y Energía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Duración 6 semestres.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CURSO PROPEDEUTICO $3000.00  pesos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PLANES DE ESTUDIOS Y MAPA CURRICULAR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hlinkClick r:id="rId2"/>
              </a:rPr>
              <a:t>http://www.cutonala.udg.mx/oferta-academica/dae/plan-estudios</a:t>
            </a:r>
            <a:endParaRPr lang="es-ES" sz="2000" dirty="0"/>
          </a:p>
          <a:p>
            <a:endParaRPr lang="es-ES" sz="2000" dirty="0"/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endParaRPr lang="es-ES" sz="2000" dirty="0"/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mayor información con la Dra. Abril Adriana Angulo Sherman Coordinación del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Doctorado en Agua y Energía.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abril.angulo@academicos.udg.mx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-1" y="5267459"/>
            <a:ext cx="12191999" cy="1590541"/>
            <a:chOff x="-1" y="5267459"/>
            <a:chExt cx="12191999" cy="159054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l="74441" t="82664" r="24440" b="10429"/>
            <a:stretch/>
          </p:blipFill>
          <p:spPr>
            <a:xfrm rot="5400000">
              <a:off x="892122" y="5293526"/>
              <a:ext cx="672351" cy="2456597"/>
            </a:xfrm>
            <a:prstGeom prst="rect">
              <a:avLst/>
            </a:prstGeom>
          </p:spPr>
        </p:pic>
        <p:sp>
          <p:nvSpPr>
            <p:cNvPr id="5" name="Triángulo isósceles 4"/>
            <p:cNvSpPr/>
            <p:nvPr/>
          </p:nvSpPr>
          <p:spPr>
            <a:xfrm>
              <a:off x="0" y="5267459"/>
              <a:ext cx="1481070" cy="1590541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/>
            <a:srcRect l="39719" t="82457" r="16971" b="10591"/>
            <a:stretch/>
          </p:blipFill>
          <p:spPr>
            <a:xfrm>
              <a:off x="2456595" y="6185647"/>
              <a:ext cx="9735403" cy="672353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9839459" y="1"/>
            <a:ext cx="2352542" cy="1120462"/>
            <a:chOff x="8783392" y="12878"/>
            <a:chExt cx="3395729" cy="2923505"/>
          </a:xfrm>
        </p:grpSpPr>
        <p:pic>
          <p:nvPicPr>
            <p:cNvPr id="8" name="Imagen 7"/>
            <p:cNvPicPr preferRelativeResize="0">
              <a:picLocks/>
            </p:cNvPicPr>
            <p:nvPr/>
          </p:nvPicPr>
          <p:blipFill rotWithShape="1">
            <a:blip r:embed="rId5"/>
            <a:srcRect/>
            <a:stretch/>
          </p:blipFill>
          <p:spPr>
            <a:xfrm>
              <a:off x="8783392" y="12878"/>
              <a:ext cx="3395729" cy="2923505"/>
            </a:xfrm>
            <a:prstGeom prst="rect">
              <a:avLst/>
            </a:prstGeom>
          </p:spPr>
        </p:pic>
        <p:sp>
          <p:nvSpPr>
            <p:cNvPr id="9" name="Triángulo isósceles 8"/>
            <p:cNvSpPr/>
            <p:nvPr/>
          </p:nvSpPr>
          <p:spPr>
            <a:xfrm>
              <a:off x="8783392" y="12878"/>
              <a:ext cx="1411486" cy="292350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32911" t="22076" r="39775" b="70158"/>
          <a:stretch/>
        </p:blipFill>
        <p:spPr>
          <a:xfrm>
            <a:off x="185811" y="53839"/>
            <a:ext cx="5425083" cy="7061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107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4813</TotalTime>
  <Words>690</Words>
  <Application>Microsoft Office PowerPoint</Application>
  <PresentationFormat>Widescreen</PresentationFormat>
  <Paragraphs>235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Noticia Text</vt:lpstr>
      <vt:lpstr>Tema de Office</vt:lpstr>
      <vt:lpstr>PowerPoint Presentation</vt:lpstr>
      <vt:lpstr>PowerPoint Presentation</vt:lpstr>
      <vt:lpstr>PowerPoint Presentation</vt:lpstr>
      <vt:lpstr>Curso propedéutico (Para presentar)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LIVIER RECIO COLMENARES</dc:creator>
  <cp:lastModifiedBy>Piranha</cp:lastModifiedBy>
  <cp:revision>41</cp:revision>
  <dcterms:created xsi:type="dcterms:W3CDTF">2019-08-29T20:52:22Z</dcterms:created>
  <dcterms:modified xsi:type="dcterms:W3CDTF">2020-03-24T04:56:06Z</dcterms:modified>
</cp:coreProperties>
</file>